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62" r:id="rId5"/>
    <p:sldId id="258" r:id="rId6"/>
    <p:sldId id="259" r:id="rId7"/>
    <p:sldId id="265" r:id="rId8"/>
    <p:sldId id="264" r:id="rId9"/>
    <p:sldId id="261" r:id="rId10"/>
    <p:sldId id="260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2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997" y="621405"/>
            <a:ext cx="8001000" cy="2971801"/>
          </a:xfrm>
        </p:spPr>
        <p:txBody>
          <a:bodyPr/>
          <a:lstStyle/>
          <a:p>
            <a:pPr algn="ctr"/>
            <a:r>
              <a:rPr lang="ru-RU" dirty="0" smtClean="0"/>
              <a:t>Гигиена воздушной среды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38830" y="5291072"/>
            <a:ext cx="3453170" cy="1566928"/>
          </a:xfrm>
        </p:spPr>
        <p:txBody>
          <a:bodyPr/>
          <a:lstStyle/>
          <a:p>
            <a:endParaRPr lang="ru-RU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5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38" y="978794"/>
            <a:ext cx="11331777" cy="544752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поступают </a:t>
            </a:r>
            <a:r>
              <a:rPr lang="ru-RU" sz="1800" dirty="0"/>
              <a:t>в виде дыма, копоти, сажи, измельченных частиц почвы и других твердых </a:t>
            </a:r>
            <a:r>
              <a:rPr lang="ru-RU" sz="1800" dirty="0" smtClean="0"/>
              <a:t>веществ. называется </a:t>
            </a: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воздушной пылью.</a:t>
            </a:r>
            <a:b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Пыль, содержащая свинец, мышьяк, хром и другие ядовитые вещества, вызывает типичные явления </a:t>
            </a:r>
            <a:r>
              <a:rPr lang="ru-RU" sz="1800" dirty="0" smtClean="0">
                <a:solidFill>
                  <a:schemeClr val="accent2"/>
                </a:solidFill>
              </a:rPr>
              <a:t>отравления. </a:t>
            </a:r>
            <a:br>
              <a:rPr lang="ru-RU" sz="1800" dirty="0" smtClean="0">
                <a:solidFill>
                  <a:schemeClr val="accent2"/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Оседая на поверхности кожи вызывает </a:t>
            </a:r>
            <a:r>
              <a:rPr lang="ru-RU" sz="1800" dirty="0" smtClean="0">
                <a:solidFill>
                  <a:schemeClr val="accent2"/>
                </a:solidFill>
              </a:rPr>
              <a:t>кожные заболевания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чем больше пыли в воздухе помещений, тем обильнее в нем содержание микрофлоры.</a:t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Для борьбы с запыленностью в жилых, общественных </a:t>
            </a:r>
            <a:r>
              <a:rPr lang="ru-RU" sz="1800" dirty="0" smtClean="0"/>
              <a:t>зданиях</a:t>
            </a:r>
            <a:r>
              <a:rPr lang="ru-RU" sz="1800" dirty="0"/>
              <a:t>, спортивных залах следует проводить систематическую </a:t>
            </a:r>
            <a:r>
              <a:rPr lang="ru-RU" sz="1800" dirty="0" smtClean="0">
                <a:solidFill>
                  <a:schemeClr val="accent2"/>
                </a:solidFill>
              </a:rPr>
              <a:t>влажную </a:t>
            </a:r>
            <a:r>
              <a:rPr lang="ru-RU" sz="1800" dirty="0">
                <a:solidFill>
                  <a:schemeClr val="accent2"/>
                </a:solidFill>
              </a:rPr>
              <a:t>уборку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Проветривание помещений во время уборки нецелесообразно, так как токи воздуха могут привести к значительному </a:t>
            </a:r>
            <a:r>
              <a:rPr lang="ru-RU" sz="1800" dirty="0" smtClean="0"/>
              <a:t>рассеиванию </a:t>
            </a:r>
            <a:r>
              <a:rPr lang="ru-RU" sz="1800" dirty="0"/>
              <a:t>пыли; проветривать помещения нужно </a:t>
            </a:r>
            <a:r>
              <a:rPr lang="ru-RU" sz="1800" dirty="0" smtClean="0"/>
              <a:t>до </a:t>
            </a:r>
            <a:r>
              <a:rPr lang="ru-RU" sz="1800" dirty="0" smtClean="0"/>
              <a:t>их </a:t>
            </a:r>
            <a:r>
              <a:rPr lang="ru-RU" sz="1800" dirty="0"/>
              <a:t>уборки.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638" y="193184"/>
            <a:ext cx="8534400" cy="92680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Механические примеси воздуха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53814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5422" y="969135"/>
            <a:ext cx="11190109" cy="3615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  <p:extLst>
      <p:ext uri="{BB962C8B-B14F-4D97-AF65-F5344CB8AC3E}">
        <p14:creationId xmlns="" xmlns:p14="http://schemas.microsoft.com/office/powerpoint/2010/main" val="3418371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693" y="782272"/>
            <a:ext cx="10507529" cy="3300331"/>
          </a:xfrm>
        </p:spPr>
        <p:txBody>
          <a:bodyPr>
            <a:normAutofit/>
          </a:bodyPr>
          <a:lstStyle/>
          <a:p>
            <a:r>
              <a:rPr lang="ru-RU" sz="2800" b="1" dirty="0"/>
              <a:t>Физиологическое значение воздуха </a:t>
            </a:r>
            <a:r>
              <a:rPr lang="ru-RU" sz="2800" b="1" dirty="0" smtClean="0"/>
              <a:t>для человека</a:t>
            </a:r>
          </a:p>
          <a:p>
            <a:r>
              <a:rPr lang="ru-RU" sz="2800" b="1" i="1" dirty="0" smtClean="0"/>
              <a:t>Физические свойства воздуха</a:t>
            </a:r>
            <a:endParaRPr lang="ru-RU" sz="2800" i="1" dirty="0" smtClean="0"/>
          </a:p>
          <a:p>
            <a:r>
              <a:rPr lang="ru-RU" sz="2800" b="1" dirty="0"/>
              <a:t>Химический состав </a:t>
            </a:r>
            <a:r>
              <a:rPr lang="ru-RU" sz="2800" b="1" dirty="0" smtClean="0"/>
              <a:t>воздуха</a:t>
            </a:r>
          </a:p>
          <a:p>
            <a:r>
              <a:rPr lang="ru-RU" sz="2800" b="1" i="1" dirty="0" smtClean="0"/>
              <a:t>Механические примеси воздуха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205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392" y="1236371"/>
            <a:ext cx="11280262" cy="5621629"/>
          </a:xfrm>
        </p:spPr>
        <p:txBody>
          <a:bodyPr>
            <a:normAutofit/>
          </a:bodyPr>
          <a:lstStyle/>
          <a:p>
            <a:r>
              <a:rPr lang="ru-RU" sz="1800" dirty="0"/>
              <a:t>компоненты воздуха обеспечивают жизнедеятель­ность организма человека, участвуя в </a:t>
            </a:r>
            <a:r>
              <a:rPr lang="ru-RU" sz="1800" dirty="0" err="1">
                <a:solidFill>
                  <a:schemeClr val="accent2"/>
                </a:solidFill>
              </a:rPr>
              <a:t>окислительно</a:t>
            </a:r>
            <a:r>
              <a:rPr lang="ru-RU" sz="1800" dirty="0">
                <a:solidFill>
                  <a:schemeClr val="accent2"/>
                </a:solidFill>
              </a:rPr>
              <a:t>-восстанови­тельных процессах </a:t>
            </a:r>
            <a:r>
              <a:rPr lang="ru-RU" sz="1800" dirty="0"/>
              <a:t>на разных уровнях организации организма: клет­ка — ткань — орган — организм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Воздух принимает все продукты газообмена человека с </a:t>
            </a:r>
            <a:r>
              <a:rPr lang="ru-RU" sz="1800" dirty="0" smtClean="0"/>
              <a:t>окружающей </a:t>
            </a:r>
            <a:r>
              <a:rPr lang="ru-RU" sz="1800" dirty="0"/>
              <a:t>средой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Воздух является основной средой, в которой происходит </a:t>
            </a:r>
            <a:r>
              <a:rPr lang="ru-RU" sz="1800" dirty="0" smtClean="0">
                <a:solidFill>
                  <a:schemeClr val="accent2"/>
                </a:solidFill>
              </a:rPr>
              <a:t>тепловой </a:t>
            </a:r>
            <a:r>
              <a:rPr lang="ru-RU" sz="1800" dirty="0">
                <a:solidFill>
                  <a:schemeClr val="accent2"/>
                </a:solidFill>
              </a:rPr>
              <a:t>обмен </a:t>
            </a:r>
            <a:r>
              <a:rPr lang="ru-RU" sz="1800" dirty="0"/>
              <a:t>организма человека с окружающей </a:t>
            </a:r>
            <a:r>
              <a:rPr lang="ru-RU" sz="1800" dirty="0" smtClean="0"/>
              <a:t>средой.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воздух </a:t>
            </a:r>
            <a:r>
              <a:rPr lang="ru-RU" sz="1800" dirty="0"/>
              <a:t>выполняет еще одну, чрезвычайно </a:t>
            </a:r>
            <a:r>
              <a:rPr lang="ru-RU" sz="1800" dirty="0" smtClean="0"/>
              <a:t>важную </a:t>
            </a:r>
            <a:r>
              <a:rPr lang="ru-RU" sz="1800" dirty="0"/>
              <a:t>для жизни человека </a:t>
            </a:r>
            <a:r>
              <a:rPr lang="ru-RU" sz="1800" dirty="0" smtClean="0"/>
              <a:t>функцию: </a:t>
            </a:r>
            <a:r>
              <a:rPr lang="ru-RU" sz="1800" dirty="0" smtClean="0">
                <a:solidFill>
                  <a:schemeClr val="accent2"/>
                </a:solidFill>
              </a:rPr>
              <a:t>разбавление </a:t>
            </a:r>
            <a:r>
              <a:rPr lang="ru-RU" sz="1800" dirty="0">
                <a:solidFill>
                  <a:schemeClr val="accent2"/>
                </a:solidFill>
              </a:rPr>
              <a:t>до безопасных концентраций </a:t>
            </a:r>
            <a:r>
              <a:rPr lang="ru-RU" sz="1800" dirty="0"/>
              <a:t>ряда химических загрязнителей, что снижает возможное вредное влияние внешней среды на орга­низм человека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Воздух — это высокоэффективное и наиболее </a:t>
            </a:r>
            <a:r>
              <a:rPr lang="ru-RU" sz="1800" dirty="0" err="1"/>
              <a:t>экологичное</a:t>
            </a:r>
            <a:r>
              <a:rPr lang="ru-RU" sz="1800" dirty="0"/>
              <a:t> </a:t>
            </a:r>
            <a:r>
              <a:rPr lang="ru-RU" sz="1800" dirty="0" smtClean="0"/>
              <a:t>оздоровительное </a:t>
            </a:r>
            <a:r>
              <a:rPr lang="ru-RU" sz="1800" dirty="0"/>
              <a:t>средство. Он используется как мощный </a:t>
            </a:r>
            <a:r>
              <a:rPr lang="ru-RU" sz="1800" dirty="0" smtClean="0"/>
              <a:t>закаливающий </a:t>
            </a:r>
            <a:r>
              <a:rPr lang="ru-RU" sz="1800" dirty="0"/>
              <a:t>фактор в различных оздоровительных системах.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71855" y="0"/>
            <a:ext cx="8534400" cy="1825580"/>
          </a:xfrm>
        </p:spPr>
        <p:txBody>
          <a:bodyPr/>
          <a:lstStyle/>
          <a:p>
            <a:pPr algn="ctr"/>
            <a:r>
              <a:rPr lang="ru-RU" sz="2800" b="1" dirty="0"/>
              <a:t>Физиологическое значение воздуха для человека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227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967" y="1493949"/>
            <a:ext cx="11563596" cy="5228823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 </a:t>
            </a:r>
            <a:r>
              <a:rPr lang="ru-RU" sz="1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 воздуха </a:t>
            </a:r>
            <a:r>
              <a:rPr lang="ru-RU" sz="1800" i="1" dirty="0"/>
              <a:t>(температура, влажность, скорость движения, атмосферное </a:t>
            </a:r>
            <a:r>
              <a:rPr lang="ru-RU" sz="1800" i="1" dirty="0" smtClean="0"/>
              <a:t>давление, уровень </a:t>
            </a:r>
            <a:r>
              <a:rPr lang="ru-RU" sz="1800" i="1" dirty="0"/>
              <a:t>солнечной </a:t>
            </a:r>
            <a:r>
              <a:rPr lang="ru-RU" sz="1800" i="1" dirty="0" smtClean="0"/>
              <a:t>радиации</a:t>
            </a:r>
            <a:br>
              <a:rPr lang="ru-RU" sz="1800" i="1" dirty="0" smtClean="0"/>
            </a:br>
            <a:r>
              <a:rPr lang="ru-RU" sz="1800" i="1" dirty="0" smtClean="0"/>
              <a:t>элек­трическое </a:t>
            </a:r>
            <a:r>
              <a:rPr lang="ru-RU" sz="1800" i="1" dirty="0"/>
              <a:t>состояние, уровень ионизирующей радиации);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18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имический </a:t>
            </a:r>
            <a:r>
              <a:rPr lang="ru-RU" sz="1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</a:t>
            </a:r>
            <a:r>
              <a:rPr lang="ru-RU" sz="1800" i="1" dirty="0"/>
              <a:t>(концентрация и соотношение химических </a:t>
            </a:r>
            <a:r>
              <a:rPr lang="ru-RU" sz="1800" i="1" dirty="0" smtClean="0"/>
              <a:t>постоянных </a:t>
            </a:r>
            <a:r>
              <a:rPr lang="ru-RU" sz="1800" i="1" dirty="0"/>
              <a:t>составляющих, наличие или отсутствие химических заг­рязнителей — посторонних газов, уровень ионизации</a:t>
            </a:r>
            <a:r>
              <a:rPr lang="ru-RU" sz="1800" i="1" dirty="0" smtClean="0"/>
              <a:t>);</a:t>
            </a:r>
            <a:br>
              <a:rPr lang="ru-RU" sz="1800" i="1" dirty="0" smtClean="0"/>
            </a:br>
            <a:r>
              <a:rPr lang="ru-RU" sz="1800" i="1" dirty="0"/>
              <a:t/>
            </a:r>
            <a:br>
              <a:rPr lang="ru-RU" sz="1800" i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или отсутствие различных механических примесей </a:t>
            </a:r>
            <a:r>
              <a:rPr lang="ru-RU" sz="1800" i="1" dirty="0"/>
              <a:t>(</a:t>
            </a:r>
            <a:r>
              <a:rPr lang="ru-RU" sz="1800" i="1" dirty="0" smtClean="0"/>
              <a:t>органической </a:t>
            </a:r>
            <a:r>
              <a:rPr lang="ru-RU" sz="1800" i="1" dirty="0"/>
              <a:t>или неорганической пыли, дыма, сажи</a:t>
            </a:r>
            <a:r>
              <a:rPr lang="ru-RU" sz="1800" i="1" dirty="0" smtClean="0"/>
              <a:t>);</a:t>
            </a:r>
            <a:br>
              <a:rPr lang="ru-RU" sz="1800" i="1" dirty="0" smtClean="0"/>
            </a:br>
            <a:r>
              <a:rPr lang="ru-RU" sz="1800" i="1" dirty="0"/>
              <a:t/>
            </a:r>
            <a:br>
              <a:rPr lang="ru-RU" sz="1800" i="1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бактериального загрязнения </a:t>
            </a:r>
            <a:r>
              <a:rPr lang="ru-RU" sz="1800" i="1" dirty="0"/>
              <a:t>(наличие или отсутствие микроорганизмов).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967" y="0"/>
            <a:ext cx="8534400" cy="2034385"/>
          </a:xfrm>
        </p:spPr>
        <p:txBody>
          <a:bodyPr/>
          <a:lstStyle/>
          <a:p>
            <a:r>
              <a:rPr lang="ru-RU" b="1" i="1" dirty="0"/>
              <a:t>Основные гигиенические показатели качества воздушной </a:t>
            </a:r>
            <a:r>
              <a:rPr lang="ru-RU" b="1" i="1" dirty="0" smtClean="0"/>
              <a:t>среды: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44577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724" y="1468192"/>
            <a:ext cx="10468893" cy="5267459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Температура воздуха зависит главным образом от количества солнечной энергии (суточного и годового), широты и высоты местности над уровнем моря, удаленности от морей и океанов, наличия растительности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гигиеническое значение </a:t>
            </a:r>
            <a:r>
              <a:rPr lang="ru-RU" sz="1800" i="1" dirty="0"/>
              <a:t>температуры воздуха состоит в ее влиянии на тепловой обмен организма с окружающей средой: высокая температура затрудняет отдачу тепла, низкая, наоборот, повышает ее</a:t>
            </a:r>
            <a:r>
              <a:rPr lang="ru-RU" sz="1800" i="1" dirty="0" smtClean="0"/>
              <a:t>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>
                <a:latin typeface="Comic Sans MS" panose="030F0702030302020204" pitchFamily="66" charset="0"/>
              </a:rPr>
              <a:t>Механизмы теплоотдачи</a:t>
            </a:r>
            <a:r>
              <a:rPr lang="ru-RU" sz="1800" i="1" dirty="0" smtClean="0"/>
              <a:t>:</a:t>
            </a:r>
            <a:br>
              <a:rPr lang="ru-RU" sz="1800" i="1" dirty="0" smtClean="0"/>
            </a:br>
            <a:r>
              <a:rPr lang="ru-RU" sz="1800" i="1" dirty="0" smtClean="0"/>
              <a:t>-</a:t>
            </a:r>
            <a:r>
              <a:rPr lang="ru-RU" sz="1800" dirty="0" smtClean="0"/>
              <a:t>излучение </a:t>
            </a:r>
            <a:r>
              <a:rPr lang="ru-RU" sz="1800" dirty="0"/>
              <a:t>тепла с поверхности тела к более холодным </a:t>
            </a:r>
            <a:r>
              <a:rPr lang="ru-RU" sz="1800" dirty="0" smtClean="0"/>
              <a:t>окружающим </a:t>
            </a:r>
            <a:r>
              <a:rPr lang="ru-RU" sz="1800" dirty="0"/>
              <a:t>предметам;</a:t>
            </a:r>
            <a:br>
              <a:rPr lang="ru-RU" sz="1800" dirty="0"/>
            </a:br>
            <a:r>
              <a:rPr lang="ru-RU" sz="1800" dirty="0" smtClean="0"/>
              <a:t>-конвекция </a:t>
            </a:r>
            <a:r>
              <a:rPr lang="ru-RU" sz="1800" dirty="0"/>
              <a:t>- нагревание воздуха, прилегающего к </a:t>
            </a:r>
            <a:r>
              <a:rPr lang="ru-RU" sz="1800" dirty="0" smtClean="0"/>
              <a:t>поверхности </a:t>
            </a:r>
            <a:r>
              <a:rPr lang="ru-RU" sz="1800" dirty="0"/>
              <a:t>тела человека;</a:t>
            </a:r>
            <a:br>
              <a:rPr lang="ru-RU" sz="1800" dirty="0"/>
            </a:br>
            <a:r>
              <a:rPr lang="ru-RU" sz="1800" dirty="0" smtClean="0"/>
              <a:t>-испарение </a:t>
            </a:r>
            <a:r>
              <a:rPr lang="ru-RU" sz="1800" dirty="0"/>
              <a:t>влаги с кожи и слизистых оболочек дыхательных путей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600" dirty="0" smtClean="0"/>
              <a:t>В </a:t>
            </a:r>
            <a:r>
              <a:rPr lang="ru-RU" sz="1600" dirty="0"/>
              <a:t>условиях жаркого климата снижается иммунобиологическая реактивность организма человека, что приводит к снижению его сопротивляемости различным инфекционным заболеваниям</a:t>
            </a:r>
            <a:r>
              <a:rPr lang="ru-RU" sz="1600" dirty="0" smtClean="0"/>
              <a:t>.</a:t>
            </a:r>
            <a:br>
              <a:rPr lang="ru-RU" sz="16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600" i="1" dirty="0"/>
              <a:t>Резкое местное охлаждение поверхностных тканей способно вы­звать обморожение. 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724" y="144888"/>
            <a:ext cx="11241625" cy="1323304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Физические свойства воздуха</a:t>
            </a:r>
          </a:p>
          <a:p>
            <a:pPr marL="0" indent="0" algn="ctr">
              <a:buNone/>
            </a:pPr>
            <a:r>
              <a:rPr lang="ru-RU" sz="2800" b="1" i="1" dirty="0" smtClean="0"/>
              <a:t>Температура</a:t>
            </a:r>
            <a:endParaRPr lang="ru-RU" sz="2800" i="1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685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967" y="1892716"/>
            <a:ext cx="11769658" cy="5229301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влажность </a:t>
            </a:r>
            <a:r>
              <a:rPr lang="ru-RU" sz="1800" dirty="0" smtClean="0"/>
              <a:t>воздуха </a:t>
            </a:r>
            <a:r>
              <a:rPr lang="ru-RU" sz="1800" dirty="0" smtClean="0"/>
              <a:t>оказывает мощное влияние на теплообмен организма с </a:t>
            </a:r>
            <a:r>
              <a:rPr lang="ru-RU" sz="1800" dirty="0" smtClean="0"/>
              <a:t>окружающей </a:t>
            </a:r>
            <a:r>
              <a:rPr lang="ru-RU" sz="1800" dirty="0" smtClean="0"/>
              <a:t>средой.</a:t>
            </a:r>
            <a:br>
              <a:rPr lang="ru-RU" sz="1800" dirty="0" smtClean="0"/>
            </a:br>
            <a:r>
              <a:rPr lang="ru-RU" sz="1800" dirty="0" smtClean="0"/>
              <a:t>Под </a:t>
            </a:r>
            <a:r>
              <a:rPr lang="ru-RU" sz="1800" dirty="0" smtClean="0">
                <a:solidFill>
                  <a:schemeClr val="accent2"/>
                </a:solidFill>
              </a:rPr>
              <a:t>влажностью воздуха </a:t>
            </a:r>
            <a:r>
              <a:rPr lang="ru-RU" sz="1800" dirty="0" smtClean="0"/>
              <a:t>понимается содержание водяных па­ров (г) в 1 м</a:t>
            </a:r>
            <a:r>
              <a:rPr lang="ru-RU" sz="1800" baseline="30000" dirty="0" smtClean="0"/>
              <a:t>3</a:t>
            </a:r>
            <a:r>
              <a:rPr lang="ru-RU" sz="1800" dirty="0" smtClean="0"/>
              <a:t> воздуха.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i="1" dirty="0"/>
              <a:t>Основные показатели влажности воздуха: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accent2"/>
                </a:solidFill>
              </a:rPr>
              <a:t>абсолютная влажность </a:t>
            </a:r>
            <a:r>
              <a:rPr lang="ru-RU" sz="2000" dirty="0"/>
              <a:t>— абсолютное количество водяных </a:t>
            </a:r>
            <a:r>
              <a:rPr lang="ru-RU" sz="2000" dirty="0" smtClean="0"/>
              <a:t>паров</a:t>
            </a:r>
            <a:r>
              <a:rPr lang="ru-RU" sz="2000" dirty="0"/>
              <a:t>, находящихся в 1 м</a:t>
            </a:r>
            <a:r>
              <a:rPr lang="ru-RU" sz="2000" baseline="30000" dirty="0"/>
              <a:t>3</a:t>
            </a:r>
            <a:r>
              <a:rPr lang="ru-RU" sz="2000" dirty="0"/>
              <a:t> воздуха в конкретное время при конкрет­ной температуре</a:t>
            </a:r>
            <a:r>
              <a:rPr lang="ru-RU" sz="2000" dirty="0" smtClean="0"/>
              <a:t>;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accent2"/>
                </a:solidFill>
              </a:rPr>
              <a:t>максимальная влажность </a:t>
            </a:r>
            <a:r>
              <a:rPr lang="ru-RU" sz="2000" dirty="0"/>
              <a:t>— количество водяных паров, </a:t>
            </a:r>
            <a:r>
              <a:rPr lang="ru-RU" sz="2000" dirty="0" smtClean="0"/>
              <a:t>обеспечивающих </a:t>
            </a:r>
            <a:r>
              <a:rPr lang="ru-RU" sz="2000" dirty="0"/>
              <a:t>полное насыщении 1 м</a:t>
            </a:r>
            <a:r>
              <a:rPr lang="ru-RU" sz="2000" baseline="30000" dirty="0"/>
              <a:t>3</a:t>
            </a:r>
            <a:r>
              <a:rPr lang="ru-RU" sz="2000" dirty="0"/>
              <a:t> воздуха влагой при </a:t>
            </a:r>
            <a:r>
              <a:rPr lang="ru-RU" sz="2000" dirty="0" smtClean="0"/>
              <a:t>конкретной </a:t>
            </a:r>
            <a:r>
              <a:rPr lang="ru-RU" sz="2000" dirty="0"/>
              <a:t>температуре воздуха</a:t>
            </a:r>
            <a:r>
              <a:rPr lang="ru-RU" sz="2000" dirty="0" smtClean="0"/>
              <a:t>;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accent2"/>
                </a:solidFill>
              </a:rPr>
              <a:t>относительная влажность </a:t>
            </a:r>
            <a:r>
              <a:rPr lang="ru-RU" sz="2000" dirty="0"/>
              <a:t>— отношение абсолютной влажности воздуха к максимальной </a:t>
            </a:r>
            <a:r>
              <a:rPr lang="ru-RU" sz="2000" dirty="0" smtClean="0"/>
              <a:t>(%);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accent2"/>
                </a:solidFill>
              </a:rPr>
              <a:t>дефицит насыщения </a:t>
            </a:r>
            <a:r>
              <a:rPr lang="ru-RU" sz="2000" dirty="0"/>
              <a:t>— разность между максимальной и </a:t>
            </a:r>
            <a:r>
              <a:rPr lang="ru-RU" sz="2000" dirty="0" smtClean="0"/>
              <a:t>абсолютной </a:t>
            </a:r>
            <a:r>
              <a:rPr lang="ru-RU" sz="2000" dirty="0"/>
              <a:t>влажностью </a:t>
            </a:r>
            <a:r>
              <a:rPr lang="ru-RU" sz="1800" dirty="0"/>
              <a:t>воздуха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/>
              <a:t>Наибольшее гигиеническое значение имеет 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относительная влаж­ность </a:t>
            </a:r>
            <a:r>
              <a:rPr lang="ru-RU" sz="2000" dirty="0"/>
              <a:t>воздуха: чем она ниже, тем меньше воздух насыщен </a:t>
            </a:r>
            <a:r>
              <a:rPr lang="ru-RU" sz="2000" dirty="0" smtClean="0"/>
              <a:t>водяными </a:t>
            </a:r>
            <a:r>
              <a:rPr lang="ru-RU" sz="2000" dirty="0"/>
              <a:t>парами и тем интенсивнее испаряется пот с поверхности тела, что усиливает теплоотдачу.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967" y="154546"/>
            <a:ext cx="11769658" cy="8366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Влажность воздуха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35732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216098"/>
            <a:ext cx="8534400" cy="3780905"/>
          </a:xfrm>
        </p:spPr>
        <p:txBody>
          <a:bodyPr>
            <a:normAutofit/>
          </a:bodyPr>
          <a:lstStyle/>
          <a:p>
            <a:r>
              <a:rPr lang="ru-RU" sz="1800" dirty="0"/>
              <a:t>движение характери­зуется двумя показателями: направлением и скоростью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Для гигиенически рационального размещения строящихся спортивных сооружений важно учитывать преобладающее в дан­ной местности направление ветра.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Используют розу ветров.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/>
              <a:t>Скорость движения воздуха.</a:t>
            </a:r>
            <a:r>
              <a:rPr lang="ru-RU" sz="1800" dirty="0"/>
              <a:t> Она определяется расстоянием (в метрах), проходимым массой воздуха в единицу времени (за 1 с</a:t>
            </a:r>
            <a:r>
              <a:rPr lang="ru-RU" sz="1800" dirty="0" smtClean="0"/>
              <a:t>). </a:t>
            </a:r>
            <a:br>
              <a:rPr lang="ru-RU" sz="1800" dirty="0" smtClean="0"/>
            </a:br>
            <a:r>
              <a:rPr lang="ru-RU" sz="1800" dirty="0" smtClean="0"/>
              <a:t>Движение </a:t>
            </a:r>
            <a:r>
              <a:rPr lang="ru-RU" sz="1800" dirty="0"/>
              <a:t>воздуха опреде­ляет уровень теплоотдачи путем </a:t>
            </a:r>
            <a:r>
              <a:rPr lang="ru-RU" sz="1800" dirty="0" smtClean="0"/>
              <a:t>конвекции и испарения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181" y="286555"/>
            <a:ext cx="11177230" cy="12202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Движение воздуха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76430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243" y="735706"/>
            <a:ext cx="10172678" cy="548640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Воздух оказывает определенное давление на поверхность Земли </a:t>
            </a:r>
            <a:r>
              <a:rPr lang="ru-RU" sz="1800" dirty="0"/>
              <a:t>и </a:t>
            </a:r>
            <a:r>
              <a:rPr lang="ru-RU" sz="1800" dirty="0" smtClean="0"/>
              <a:t>находящиеся </a:t>
            </a:r>
            <a:r>
              <a:rPr lang="ru-RU" sz="1800" dirty="0"/>
              <a:t>на ней предметы и живые </a:t>
            </a:r>
            <a:r>
              <a:rPr lang="ru-RU" sz="1800" dirty="0" smtClean="0"/>
              <a:t>существа.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давление на поверхно­сти земного шара непостоянно и неравномерно.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С </a:t>
            </a:r>
            <a:r>
              <a:rPr lang="ru-RU" sz="1800" dirty="0"/>
              <a:t>высотой давление падает, </a:t>
            </a:r>
            <a:r>
              <a:rPr lang="ru-RU" sz="1800" dirty="0" smtClean="0"/>
              <a:t>области </a:t>
            </a:r>
            <a:r>
              <a:rPr lang="ru-RU" sz="1800" dirty="0"/>
              <a:t>высоких давлений совпадают с низкими температурными условиями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/>
              <a:t>Нормальное давление.</a:t>
            </a:r>
            <a:r>
              <a:rPr lang="ru-RU" sz="1800" dirty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Нормальным </a:t>
            </a:r>
            <a:r>
              <a:rPr lang="ru-RU" sz="1800" dirty="0"/>
              <a:t>атмосферным давлением принято считать давление, равное 1 </a:t>
            </a:r>
            <a:r>
              <a:rPr lang="ru-RU" sz="1800" dirty="0" smtClean="0"/>
              <a:t>атмосфере (</a:t>
            </a:r>
            <a:r>
              <a:rPr lang="ru-RU" sz="1800" dirty="0"/>
              <a:t>760 мм </a:t>
            </a:r>
            <a:r>
              <a:rPr lang="ru-RU" sz="1800" dirty="0" smtClean="0"/>
              <a:t>рт. Ст. при </a:t>
            </a:r>
            <a:r>
              <a:rPr lang="ru-RU" sz="1800" dirty="0" smtClean="0"/>
              <a:t>температуре </a:t>
            </a:r>
            <a:r>
              <a:rPr lang="ru-RU" sz="1800" dirty="0"/>
              <a:t>0°С на уровне моря и широте 45</a:t>
            </a:r>
            <a:r>
              <a:rPr lang="ru-RU" sz="1800" dirty="0" smtClean="0"/>
              <a:t>°)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756" y="260799"/>
            <a:ext cx="11507788" cy="120739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/>
              <a:t>Атмосферное </a:t>
            </a:r>
            <a:r>
              <a:rPr lang="ru-RU" sz="2800" b="1" dirty="0" smtClean="0"/>
              <a:t>давление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97762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1" y="746974"/>
            <a:ext cx="12076090" cy="5962919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/>
                </a:solidFill>
              </a:rPr>
              <a:t>Кислород.</a:t>
            </a:r>
            <a:r>
              <a:rPr lang="ru-RU" sz="1800" dirty="0"/>
              <a:t> Это важнейшая составная часть воздуха. Без него невозможна жизнь людей, животных и растений</a:t>
            </a:r>
            <a:r>
              <a:rPr lang="ru-RU" sz="1800" dirty="0" smtClean="0"/>
              <a:t>. Человек в покое поглощает 12 л в час. При физической работе – в 10 раз больше.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>
                <a:solidFill>
                  <a:schemeClr val="accent2"/>
                </a:solidFill>
              </a:rPr>
              <a:t>Озон.</a:t>
            </a:r>
            <a:r>
              <a:rPr lang="ru-RU" sz="1800" dirty="0"/>
              <a:t> химически неустойчивый изомер кислорода. Обще­биологическое значение озона состоит в его способности </a:t>
            </a:r>
            <a:r>
              <a:rPr lang="ru-RU" sz="1800" dirty="0" smtClean="0"/>
              <a:t>поглощать </a:t>
            </a:r>
            <a:r>
              <a:rPr lang="ru-RU" sz="1800" dirty="0"/>
              <a:t>коротковолновую ультрафиолетовую солнечную </a:t>
            </a:r>
            <a:r>
              <a:rPr lang="ru-RU" sz="1800" dirty="0" smtClean="0"/>
              <a:t>радиацию. озон </a:t>
            </a:r>
            <a:r>
              <a:rPr lang="ru-RU" sz="1800" dirty="0" smtClean="0"/>
              <a:t>поглощает </a:t>
            </a:r>
            <a:r>
              <a:rPr lang="ru-RU" sz="1800" dirty="0"/>
              <a:t>и длинноволновую инфракрасную радиацию, исходящую от Земли, и тем самым препятствует ее чрезмерному охлаждению (озоновый слой Земли).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>
                <a:solidFill>
                  <a:schemeClr val="accent2"/>
                </a:solidFill>
              </a:rPr>
              <a:t>Углекислый газ.</a:t>
            </a:r>
            <a:r>
              <a:rPr lang="ru-RU" sz="1800" dirty="0">
                <a:solidFill>
                  <a:schemeClr val="accent2"/>
                </a:solidFill>
              </a:rPr>
              <a:t> </a:t>
            </a:r>
            <a:r>
              <a:rPr lang="ru-RU" sz="1800" dirty="0"/>
              <a:t>газ образуется в ре­зультате </a:t>
            </a:r>
            <a:r>
              <a:rPr lang="ru-RU" sz="1800" dirty="0" err="1"/>
              <a:t>окислительно</a:t>
            </a:r>
            <a:r>
              <a:rPr lang="ru-RU" sz="1800" dirty="0"/>
              <a:t>-восстановительных процессов, протекаю­щих в организме людей и животных, горения топлива, гниения органических веществ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>
                <a:solidFill>
                  <a:schemeClr val="accent2"/>
                </a:solidFill>
              </a:rPr>
              <a:t>Гигиенической нормой </a:t>
            </a:r>
            <a:r>
              <a:rPr lang="ru-RU" sz="1800" dirty="0"/>
              <a:t>содержания углекислого газа в воздухе жилых и служебных помещений, спортивных залов считается кон­центрация 0,1 %.</a:t>
            </a:r>
            <a:br>
              <a:rPr lang="ru-RU" sz="1800" dirty="0"/>
            </a:br>
            <a:r>
              <a:rPr lang="ru-RU" sz="1800" dirty="0" smtClean="0"/>
              <a:t>Гигиеническое </a:t>
            </a:r>
            <a:r>
              <a:rPr lang="ru-RU" sz="1800" dirty="0"/>
              <a:t>значение углекислого газа заключается в том, что он служит косвенным показателем общего загрязнения </a:t>
            </a:r>
            <a:r>
              <a:rPr lang="ru-RU" sz="1800" dirty="0" smtClean="0"/>
              <a:t>воздушной </a:t>
            </a:r>
            <a:r>
              <a:rPr lang="ru-RU" sz="1800" dirty="0"/>
              <a:t>среды помещений.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>
                <a:solidFill>
                  <a:schemeClr val="accent2"/>
                </a:solidFill>
              </a:rPr>
              <a:t>Сернистый</a:t>
            </a:r>
            <a:r>
              <a:rPr lang="ru-RU" sz="1800" b="1" i="1" dirty="0">
                <a:solidFill>
                  <a:schemeClr val="accent2"/>
                </a:solidFill>
              </a:rPr>
              <a:t> газ.</a:t>
            </a:r>
            <a:r>
              <a:rPr lang="ru-RU" sz="1800" b="1" dirty="0">
                <a:solidFill>
                  <a:schemeClr val="accent2"/>
                </a:solidFill>
              </a:rPr>
              <a:t> </a:t>
            </a:r>
            <a:r>
              <a:rPr lang="ru-RU" sz="1800" dirty="0" smtClean="0"/>
              <a:t> </a:t>
            </a:r>
            <a:r>
              <a:rPr lang="ru-RU" sz="1800" dirty="0"/>
              <a:t>поступает в атмосферу </a:t>
            </a:r>
            <a:r>
              <a:rPr lang="ru-RU" sz="1800" dirty="0" smtClean="0"/>
              <a:t>в </a:t>
            </a:r>
            <a:r>
              <a:rPr lang="ru-RU" sz="1800" dirty="0"/>
              <a:t>результате сжигания на электростанциях и других предприятиях топлива, богатого серой (каменный уголь).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534400" cy="113334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Химический состав воздуха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203187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117</TotalTime>
  <Words>216</Words>
  <Application>Microsoft Office PowerPoint</Application>
  <PresentationFormat>Произвольный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Сектор</vt:lpstr>
      <vt:lpstr>Гигиена воздушной среды</vt:lpstr>
      <vt:lpstr>Слайд 2</vt:lpstr>
      <vt:lpstr>компоненты воздуха обеспечивают жизнедеятель­ность организма человека, участвуя в окислительно-восстанови­тельных процессах на разных уровнях организации организма: клет­ка — ткань — орган — организм.  Воздух принимает все продукты газообмена человека с окружающей средой.  Воздух является основной средой, в которой происходит тепловой обмен организма человека с окружающей средой.  воздух выполняет еще одну, чрезвычайно важную для жизни человека функцию: разбавление до безопасных концентраций ряда химических загрязнителей, что снижает возможное вредное влияние внешней среды на орга­низм человека.  Воздух — это высокоэффективное и наиболее экологичное оздоровительное средство. Он используется как мощный закаливающий фактор в различных оздоровительных системах.  </vt:lpstr>
      <vt:lpstr>физические свойства воздуха (температура, влажность, скорость движения, атмосферное давление, уровень солнечной радиации элек­трическое состояние, уровень ионизирующей радиации);   Химический состав (концентрация и соотношение химических постоянных составляющих, наличие или отсутствие химических заг­рязнителей — посторонних газов, уровень ионизации);   наличие или отсутствие различных механических примесей (органической или неорганической пыли, дыма, сажи);   уровень бактериального загрязнения (наличие или отсутствие микроорганизмов). </vt:lpstr>
      <vt:lpstr>Температура воздуха зависит главным образом от количества солнечной энергии (суточного и годового), широты и высоты местности над уровнем моря, удаленности от морей и океанов, наличия растительности.  Основное гигиеническое значение температуры воздуха состоит в ее влиянии на тепловой обмен организма с окружающей средой: высокая температура затрудняет отдачу тепла, низкая, наоборот, повышает ее.  Механизмы теплоотдачи: -излучение тепла с поверхности тела к более холодным окружающим предметам; -конвекция - нагревание воздуха, прилегающего к поверхности тела человека; -испарение влаги с кожи и слизистых оболочек дыхательных путей.    В условиях жаркого климата снижается иммунобиологическая реактивность организма человека, что приводит к снижению его сопротивляемости различным инфекционным заболеваниям.  Резкое местное охлаждение поверхностных тканей способно вы­звать обморожение.    </vt:lpstr>
      <vt:lpstr>влажность воздуха оказывает мощное влияние на теплообмен организма с окружающей средой. Под влажностью воздуха понимается содержание водяных па­ров (г) в 1 м3 воздуха.  Основные показатели влажности воздуха: абсолютная влажность — абсолютное количество водяных паров, находящихся в 1 м3 воздуха в конкретное время при конкрет­ной температуре;  максимальная влажность — количество водяных паров, обеспечивающих полное насыщении 1 м3 воздуха влагой при конкретной температуре воздуха;  относительная влажность — отношение абсолютной влажности воздуха к максимальной (%);  дефицит насыщения — разность между максимальной и абсолютной влажностью воздуха.  Наибольшее гигиеническое значение имеет относительная влаж­ность воздуха: чем она ниже, тем меньше воздух насыщен водяными парами и тем интенсивнее испаряется пот с поверхности тела, что усиливает теплоотдачу.   </vt:lpstr>
      <vt:lpstr>движение характери­зуется двумя показателями: направлением и скоростью.  Для гигиенически рационального размещения строящихся спортивных сооружений важно учитывать преобладающее в дан­ной местности направление ветра.  Используют розу ветров.  Скорость движения воздуха. Она определяется расстоянием (в метрах), проходимым массой воздуха в единицу времени (за 1 с).  Движение воздуха опреде­ляет уровень теплоотдачи путем конвекции и испарения</vt:lpstr>
      <vt:lpstr>Воздух оказывает определенное давление на поверхность Земли и находящиеся на ней предметы и живые существа.  давление на поверхно­сти земного шара непостоянно и неравномерно.   С высотой давление падает, области высоких давлений совпадают с низкими температурными условиями.  Нормальное давление.  Нормальным атмосферным давлением принято считать давление, равное 1 атмосфере (760 мм рт. Ст. при температуре 0°С на уровне моря и широте 45°)</vt:lpstr>
      <vt:lpstr>Кислород. Это важнейшая составная часть воздуха. Без него невозможна жизнь людей, животных и растений. Человек в покое поглощает 12 л в час. При физической работе – в 10 раз больше.  Озон. химически неустойчивый изомер кислорода. Обще­биологическое значение озона состоит в его способности поглощать коротковолновую ультрафиолетовую солнечную радиацию. озон поглощает и длинноволновую инфракрасную радиацию, исходящую от Земли, и тем самым препятствует ее чрезмерному охлаждению (озоновый слой Земли).   Углекислый газ. газ образуется в ре­зультате окислительно-восстановительных процессов, протекаю­щих в организме людей и животных, горения топлива, гниения органических веществ. Гигиенической нормой содержания углекислого газа в воздухе жилых и служебных помещений, спортивных залов считается кон­центрация 0,1 %. Гигиеническое значение углекислого газа заключается в том, что он служит косвенным показателем общего загрязнения воздушной среды помещений.   Сернистый газ.  поступает в атмосферу в результате сжигания на электростанциях и других предприятиях топлива, богатого серой (каменный уголь).</vt:lpstr>
      <vt:lpstr>поступают в виде дыма, копоти, сажи, измельченных частиц почвы и других твердых веществ. называется воздушной пылью.  Пыль, содержащая свинец, мышьяк, хром и другие ядовитые вещества, вызывает типичные явления отравления.   Оседая на поверхности кожи вызывает кожные заболевания.  чем больше пыли в воздухе помещений, тем обильнее в нем содержание микрофлоры.  Для борьбы с запыленностью в жилых, общественных зданиях, спортивных залах следует проводить систематическую влажную уборку.  Проветривание помещений во время уборки нецелесообразно, так как токи воздуха могут привести к значительному рассеиванию пыли; проветривать помещения нужно до их уборки. 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Гигиена воздушной среды</dc:title>
  <dc:creator>Николай</dc:creator>
  <cp:lastModifiedBy>aebondarenko</cp:lastModifiedBy>
  <cp:revision>23</cp:revision>
  <dcterms:created xsi:type="dcterms:W3CDTF">2017-12-23T10:10:49Z</dcterms:created>
  <dcterms:modified xsi:type="dcterms:W3CDTF">2018-03-23T07:54:53Z</dcterms:modified>
</cp:coreProperties>
</file>